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2" r:id="rId4"/>
  </p:sldMasterIdLst>
  <p:notesMasterIdLst>
    <p:notesMasterId r:id="rId15"/>
  </p:notesMasterIdLst>
  <p:sldIdLst>
    <p:sldId id="306" r:id="rId5"/>
    <p:sldId id="307" r:id="rId6"/>
    <p:sldId id="312" r:id="rId7"/>
    <p:sldId id="314" r:id="rId8"/>
    <p:sldId id="315" r:id="rId9"/>
    <p:sldId id="308" r:id="rId10"/>
    <p:sldId id="318" r:id="rId11"/>
    <p:sldId id="317" r:id="rId12"/>
    <p:sldId id="316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E7002D96-AA3C-46D7-87E9-9FC21F5AD8A7}">
          <p14:sldIdLst>
            <p14:sldId id="306"/>
            <p14:sldId id="307"/>
            <p14:sldId id="312"/>
            <p14:sldId id="314"/>
            <p14:sldId id="315"/>
            <p14:sldId id="308"/>
            <p14:sldId id="318"/>
          </p14:sldIdLst>
        </p14:section>
        <p14:section name="Nimetön osa" id="{F7E878E7-CEEA-462B-8B71-DF10627350D8}">
          <p14:sldIdLst>
            <p14:sldId id="317"/>
            <p14:sldId id="316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43"/>
    <a:srgbClr val="FAF297"/>
    <a:srgbClr val="FCF6C0"/>
    <a:srgbClr val="FAF18E"/>
    <a:srgbClr val="F8EA29"/>
    <a:srgbClr val="AEE1F0"/>
    <a:srgbClr val="615091"/>
    <a:srgbClr val="9ADAEC"/>
    <a:srgbClr val="8AD5EA"/>
    <a:srgbClr val="69C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098" autoAdjust="0"/>
    <p:restoredTop sz="96327"/>
  </p:normalViewPr>
  <p:slideViewPr>
    <p:cSldViewPr snapToGrid="0" snapToObjects="1">
      <p:cViewPr varScale="1">
        <p:scale>
          <a:sx n="65" d="100"/>
          <a:sy n="65" d="100"/>
        </p:scale>
        <p:origin x="68" y="372"/>
      </p:cViewPr>
      <p:guideLst>
        <p:guide pos="3863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04CB-B7BA-DA40-AEF0-F2BCEFBFBD95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A5152-BF7C-D849-A3B4-B9DDF9A4E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8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Otsikk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4C9BBB4-7A44-7146-9361-44E10D3D7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89E35A09-2DD4-4C91-9F2C-8446D7955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6676" y="175376"/>
            <a:ext cx="11878647" cy="6507247"/>
            <a:chOff x="1668186" y="752742"/>
            <a:chExt cx="9201701" cy="5180022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80BD106-2D1A-4420-89AB-866F573D22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86" y="752742"/>
              <a:ext cx="9201701" cy="5180021"/>
            </a:xfrm>
            <a:prstGeom prst="rect">
              <a:avLst/>
            </a:prstGeom>
            <a:solidFill>
              <a:srgbClr val="F7DD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D8B459C-50CE-4C57-ACD4-2425B5349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9201701" cy="5180021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5EB96C3-B5E9-44B5-BAFE-AC502D7DB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7703806" cy="5180021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FA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653E748-09C9-4B6E-A199-38687296F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3767798"/>
              <a:ext cx="244431" cy="1196871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196D0FA-9F76-48D6-874C-57BE63EC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072" y="2528784"/>
              <a:ext cx="3246243" cy="3403980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Suorakulmio 11">
            <a:extLst>
              <a:ext uri="{FF2B5EF4-FFF2-40B4-BE49-F238E27FC236}">
                <a16:creationId xmlns:a16="http://schemas.microsoft.com/office/drawing/2014/main" id="{37B5C2D5-C356-114F-A78B-87479A90F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B8ACD9A-7900-5B46-8BCE-20BA241C7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675" y="542925"/>
            <a:ext cx="3120915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ESITYKSEN NIMI </a:t>
            </a:r>
            <a:br>
              <a:rPr lang="en-US" dirty="0"/>
            </a:br>
            <a:r>
              <a:rPr lang="en-US" dirty="0"/>
              <a:t>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BF3BE052-FF99-84A9-1EC5-8386D7DF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4249" y="785989"/>
            <a:ext cx="1965765" cy="5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k_Keltainen_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4A1BE6-EF1A-4646-929E-A443149EB3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0" name="Ryhmä 14">
            <a:extLst>
              <a:ext uri="{FF2B5EF4-FFF2-40B4-BE49-F238E27FC236}">
                <a16:creationId xmlns:a16="http://schemas.microsoft.com/office/drawing/2014/main" id="{1A8119BA-4F83-5C48-A427-B36C95637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6676" y="175376"/>
            <a:ext cx="11878647" cy="6507247"/>
            <a:chOff x="1668186" y="752742"/>
            <a:chExt cx="9201701" cy="5180022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A407E067-E9FB-1A44-9196-D36CCEBC0F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86" y="752742"/>
              <a:ext cx="9201701" cy="5180021"/>
            </a:xfrm>
            <a:prstGeom prst="rect">
              <a:avLst/>
            </a:prstGeom>
            <a:solidFill>
              <a:srgbClr val="F7DD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4FDDBC4-0EF9-934D-8895-F6FD0C686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9201701" cy="5180021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32087798-509E-9A4B-B3C0-D6A82E451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7703806" cy="5180021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FA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AF439919-4693-0149-B396-37BC5A8D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3767798"/>
              <a:ext cx="244431" cy="1196871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B8C5B3D3-D479-3446-A1FA-73C80AC23D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072" y="2528784"/>
              <a:ext cx="3246243" cy="3403980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7364" y="5058412"/>
            <a:ext cx="10620086" cy="10312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3000"/>
              </a:lnSpc>
              <a:buNone/>
              <a:defRPr sz="3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Tekstiä</a:t>
            </a:r>
            <a:endParaRPr lang="en-US" dirty="0"/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4409354"/>
            <a:ext cx="2493818" cy="18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DEE1C4-ACBF-E549-93E2-0524E4C6F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364" y="1793323"/>
            <a:ext cx="10620085" cy="2582944"/>
          </a:xfrm>
        </p:spPr>
        <p:txBody>
          <a:bodyPr anchor="t" anchorCtr="0"/>
          <a:lstStyle>
            <a:lvl1pPr>
              <a:lnSpc>
                <a:spcPts val="7000"/>
              </a:lnSpc>
              <a:defRPr sz="7000" cap="all" baseline="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Väliotsikko tai kiitosteksti</a:t>
            </a:r>
            <a:endParaRPr lang="en-US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301DEF2-8C0B-4715-B1AA-F31D11FAD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4249" y="785989"/>
            <a:ext cx="1965765" cy="5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6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Otsikk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4C9BBB4-7A44-7146-9361-44E10D3D78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89E35A09-2DD4-4C91-9F2C-8446D7955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6676" y="175376"/>
            <a:ext cx="11878647" cy="6507247"/>
            <a:chOff x="1668186" y="752742"/>
            <a:chExt cx="9201701" cy="5180022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80BD106-2D1A-4420-89AB-866F573D22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86" y="752742"/>
              <a:ext cx="9201701" cy="5180021"/>
            </a:xfrm>
            <a:prstGeom prst="rect">
              <a:avLst/>
            </a:prstGeom>
            <a:solidFill>
              <a:srgbClr val="F7DD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D8B459C-50CE-4C57-ACD4-2425B5349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9201701" cy="5180021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5EB96C3-B5E9-44B5-BAFE-AC502D7DB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7703806" cy="5180021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FA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653E748-09C9-4B6E-A199-38687296F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3767798"/>
              <a:ext cx="244431" cy="1196871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196D0FA-9F76-48D6-874C-57BE63EC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072" y="2528784"/>
              <a:ext cx="3246243" cy="3403980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1572A2F-F168-7B42-8E36-F53CC223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ESITYKSEN NIMI </a:t>
            </a:r>
            <a:br>
              <a:rPr lang="en-US" dirty="0"/>
            </a:br>
            <a:r>
              <a:rPr lang="en-US" dirty="0"/>
              <a:t>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BC9C853B-A7BC-1EB4-EA9F-60D0DF883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4249" y="785989"/>
            <a:ext cx="1965765" cy="5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otsikon_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21375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4" y="673624"/>
            <a:ext cx="4865716" cy="1947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3640" y="731521"/>
            <a:ext cx="5204460" cy="5402580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E2EEEE-6B8E-AC4A-BD87-577C52AE1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98883F-34E2-C04D-B0E0-3EE6981C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/ </a:t>
            </a:r>
            <a:r>
              <a:rPr lang="en-US" dirty="0" err="1"/>
              <a:t>Hoivan</a:t>
            </a:r>
            <a:r>
              <a:rPr lang="en-US" dirty="0"/>
              <a:t> </a:t>
            </a:r>
            <a:r>
              <a:rPr lang="en-US" dirty="0" err="1"/>
              <a:t>tukipalvelut</a:t>
            </a:r>
            <a:r>
              <a:rPr lang="en-US" dirty="0"/>
              <a:t> </a:t>
            </a:r>
            <a:r>
              <a:rPr lang="en-US" dirty="0" err="1"/>
              <a:t>uusina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- ja </a:t>
            </a:r>
            <a:r>
              <a:rPr lang="en-US" dirty="0" err="1"/>
              <a:t>työllistymisväylinä</a:t>
            </a:r>
            <a:r>
              <a:rPr lang="en-US" dirty="0"/>
              <a:t> 2022–2023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E1772B6F-674B-F7F5-7E9F-45D339B7ADB4}"/>
              </a:ext>
            </a:extLst>
          </p:cNvPr>
          <p:cNvGrpSpPr/>
          <p:nvPr userDrawn="1"/>
        </p:nvGrpSpPr>
        <p:grpSpPr>
          <a:xfrm>
            <a:off x="6717966" y="6210175"/>
            <a:ext cx="4494304" cy="505016"/>
            <a:chOff x="6717966" y="6210175"/>
            <a:chExt cx="4494304" cy="505016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DAD8E9A9-9538-AF9B-6B7F-B0C4CB475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599869" y="6246186"/>
              <a:ext cx="1157983" cy="398057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17693DFE-27D3-5CE1-D240-C7C09ECC7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28534" y="6244674"/>
              <a:ext cx="449130" cy="470517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E3C76A6D-2865-E829-5FBB-CA33CA60C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810177" y="6211525"/>
              <a:ext cx="658724" cy="484821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337CC315-3652-1D13-883D-8F8A9FC5A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553546" y="6210175"/>
              <a:ext cx="658724" cy="470517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E808E50A-030A-2645-425B-A5D49B5CF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717966" y="6330114"/>
              <a:ext cx="908319" cy="270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55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54565" y="0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3" y="673624"/>
            <a:ext cx="6578409" cy="15605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27364" y="2413261"/>
            <a:ext cx="6578409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FED5CA-C949-4645-BA48-C1514F39B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C58148-0775-2842-BACC-E083B202E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/ </a:t>
            </a:r>
            <a:r>
              <a:rPr lang="en-US" dirty="0" err="1"/>
              <a:t>Hoivan</a:t>
            </a:r>
            <a:r>
              <a:rPr lang="en-US" dirty="0"/>
              <a:t> </a:t>
            </a:r>
            <a:r>
              <a:rPr lang="en-US" dirty="0" err="1"/>
              <a:t>tukipalvelut</a:t>
            </a:r>
            <a:r>
              <a:rPr lang="en-US" dirty="0"/>
              <a:t> </a:t>
            </a:r>
            <a:r>
              <a:rPr lang="en-US" dirty="0" err="1"/>
              <a:t>uusina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- ja </a:t>
            </a:r>
            <a:r>
              <a:rPr lang="en-US" dirty="0" err="1"/>
              <a:t>työllistymisväylinä</a:t>
            </a:r>
            <a:r>
              <a:rPr lang="en-US" dirty="0"/>
              <a:t> 2022–2023</a:t>
            </a:r>
          </a:p>
        </p:txBody>
      </p:sp>
    </p:spTree>
    <p:extLst>
      <p:ext uri="{BB962C8B-B14F-4D97-AF65-F5344CB8AC3E}">
        <p14:creationId xmlns:p14="http://schemas.microsoft.com/office/powerpoint/2010/main" val="182148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87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521" y="673624"/>
            <a:ext cx="6584900" cy="15605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87521" y="2413261"/>
            <a:ext cx="6584900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87521" y="242455"/>
            <a:ext cx="2493818" cy="180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85EB44-B80D-1949-BF7E-F9955CF38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0B5D00-53C6-B347-8F39-08E22D2D5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/ </a:t>
            </a:r>
            <a:r>
              <a:rPr lang="en-US" dirty="0" err="1"/>
              <a:t>Hoivan</a:t>
            </a:r>
            <a:r>
              <a:rPr lang="en-US" dirty="0"/>
              <a:t> </a:t>
            </a:r>
            <a:r>
              <a:rPr lang="en-US" dirty="0" err="1"/>
              <a:t>tukipalvelut</a:t>
            </a:r>
            <a:r>
              <a:rPr lang="en-US" dirty="0"/>
              <a:t> </a:t>
            </a:r>
            <a:r>
              <a:rPr lang="en-US" dirty="0" err="1"/>
              <a:t>uusina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- ja </a:t>
            </a:r>
            <a:r>
              <a:rPr lang="en-US" dirty="0" err="1"/>
              <a:t>työllistymisväylinä</a:t>
            </a:r>
            <a:r>
              <a:rPr lang="en-US" dirty="0"/>
              <a:t> 2022–2023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933E7D0C-A7D1-3D3E-8A3C-6068E14D5A9F}"/>
              </a:ext>
            </a:extLst>
          </p:cNvPr>
          <p:cNvGrpSpPr/>
          <p:nvPr userDrawn="1"/>
        </p:nvGrpSpPr>
        <p:grpSpPr>
          <a:xfrm>
            <a:off x="6717966" y="6210175"/>
            <a:ext cx="4494304" cy="505016"/>
            <a:chOff x="6717966" y="6210175"/>
            <a:chExt cx="4494304" cy="505016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0AE15B63-2949-A564-AA65-3F8C03501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599869" y="6246186"/>
              <a:ext cx="1157983" cy="398057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67A836FD-7BD7-9BB3-92EC-4A44AA66F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28534" y="6244674"/>
              <a:ext cx="449130" cy="470517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7B19D7FC-D9F6-F055-1845-1A463EF91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810177" y="6211525"/>
              <a:ext cx="658724" cy="484821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B85B720E-2301-A855-DE8B-675369940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553546" y="6210175"/>
              <a:ext cx="658724" cy="470517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9544DB25-670B-6E39-841A-12C2D22AC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717966" y="6330114"/>
              <a:ext cx="908319" cy="270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00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D7AC2-0C73-A849-A516-236E0EE91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C34CEB-63CB-984B-829F-1217C8F3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/ </a:t>
            </a:r>
            <a:r>
              <a:rPr lang="en-US" dirty="0" err="1"/>
              <a:t>Hoivan</a:t>
            </a:r>
            <a:r>
              <a:rPr lang="en-US" dirty="0"/>
              <a:t> </a:t>
            </a:r>
            <a:r>
              <a:rPr lang="en-US" dirty="0" err="1"/>
              <a:t>tukipalvelut</a:t>
            </a:r>
            <a:r>
              <a:rPr lang="en-US" dirty="0"/>
              <a:t> </a:t>
            </a:r>
            <a:r>
              <a:rPr lang="en-US" dirty="0" err="1"/>
              <a:t>uusina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- ja </a:t>
            </a:r>
            <a:r>
              <a:rPr lang="en-US" dirty="0" err="1"/>
              <a:t>työllistymisväylinä</a:t>
            </a:r>
            <a:r>
              <a:rPr lang="en-US" dirty="0"/>
              <a:t> 2022–2023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B0833F9-2489-2290-83C3-0E6236A2A306}"/>
              </a:ext>
            </a:extLst>
          </p:cNvPr>
          <p:cNvGrpSpPr/>
          <p:nvPr userDrawn="1"/>
        </p:nvGrpSpPr>
        <p:grpSpPr>
          <a:xfrm>
            <a:off x="6717966" y="6210175"/>
            <a:ext cx="4494304" cy="505016"/>
            <a:chOff x="6717966" y="6210175"/>
            <a:chExt cx="4494304" cy="505016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1B9F96A7-0F2C-2767-1AF2-0FA747EBA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599869" y="6246186"/>
              <a:ext cx="1157983" cy="398057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52223D9A-0BF3-1A0B-FDC0-05307AE70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28534" y="6244674"/>
              <a:ext cx="449130" cy="470517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BCFCE987-96A7-A732-7F2B-6B6D9A6D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810177" y="6211525"/>
              <a:ext cx="658724" cy="484821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09B7F8B2-91D6-9965-0273-828D95571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553546" y="6210175"/>
              <a:ext cx="658724" cy="470517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13AF643E-5E4E-C3D0-C59A-6003CFAA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717966" y="6330114"/>
              <a:ext cx="908319" cy="270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97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aksi_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5"/>
            <a:ext cx="5277510" cy="43026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183313" y="1825625"/>
            <a:ext cx="5277600" cy="4302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1B4AE7-DEFD-A846-80E9-0AD5DD158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668D2B-3D24-204F-BAAE-25C737CFD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/ </a:t>
            </a:r>
            <a:r>
              <a:rPr lang="en-US" dirty="0" err="1"/>
              <a:t>Hoivan</a:t>
            </a:r>
            <a:r>
              <a:rPr lang="en-US" dirty="0"/>
              <a:t> </a:t>
            </a:r>
            <a:r>
              <a:rPr lang="en-US" dirty="0" err="1"/>
              <a:t>tukipalvelut</a:t>
            </a:r>
            <a:r>
              <a:rPr lang="en-US" dirty="0"/>
              <a:t> </a:t>
            </a:r>
            <a:r>
              <a:rPr lang="en-US" dirty="0" err="1"/>
              <a:t>uusina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- ja </a:t>
            </a:r>
            <a:r>
              <a:rPr lang="en-US" dirty="0" err="1"/>
              <a:t>työllistymisväylinä</a:t>
            </a:r>
            <a:r>
              <a:rPr lang="en-US" dirty="0"/>
              <a:t> 2022–2023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023EF9F0-8586-DBAE-A727-E26D1424BDA5}"/>
              </a:ext>
            </a:extLst>
          </p:cNvPr>
          <p:cNvGrpSpPr/>
          <p:nvPr userDrawn="1"/>
        </p:nvGrpSpPr>
        <p:grpSpPr>
          <a:xfrm>
            <a:off x="6717966" y="6210175"/>
            <a:ext cx="4494304" cy="505016"/>
            <a:chOff x="6717966" y="6210175"/>
            <a:chExt cx="4494304" cy="505016"/>
          </a:xfrm>
        </p:grpSpPr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837927DE-C707-EE63-C924-3B57F41C4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599869" y="6246186"/>
              <a:ext cx="1157983" cy="398057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59213540-5BA8-BD45-BEE6-A5342CFF8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28534" y="6244674"/>
              <a:ext cx="449130" cy="470517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C138FF5D-982E-C2DD-6DF0-1615C1EE8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810177" y="6211525"/>
              <a:ext cx="658724" cy="484821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439AC709-8E18-C337-940A-E4B8EC953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553546" y="6210175"/>
              <a:ext cx="658724" cy="470517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15E274AA-B374-44F1-ED38-58B87C155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717966" y="6330114"/>
              <a:ext cx="908319" cy="270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08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Log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4"/>
            <a:ext cx="10744200" cy="28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C6FB1B6-7759-EA46-87A6-CE83BA9C1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57A37C9-8FEE-E84D-94A3-0C543F05F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/ </a:t>
            </a:r>
            <a:r>
              <a:rPr lang="en-US" dirty="0" err="1"/>
              <a:t>Hoivan</a:t>
            </a:r>
            <a:r>
              <a:rPr lang="en-US" dirty="0"/>
              <a:t> </a:t>
            </a:r>
            <a:r>
              <a:rPr lang="en-US" dirty="0" err="1"/>
              <a:t>tukipalvelut</a:t>
            </a:r>
            <a:r>
              <a:rPr lang="en-US" dirty="0"/>
              <a:t> </a:t>
            </a:r>
            <a:r>
              <a:rPr lang="en-US" dirty="0" err="1"/>
              <a:t>uusina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- ja </a:t>
            </a:r>
            <a:r>
              <a:rPr lang="en-US" dirty="0" err="1"/>
              <a:t>työllistymisväylinä</a:t>
            </a:r>
            <a:r>
              <a:rPr lang="en-US" dirty="0"/>
              <a:t> 2022–2023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F36F0457-70BF-C081-745F-0D8327555B38}"/>
              </a:ext>
            </a:extLst>
          </p:cNvPr>
          <p:cNvGrpSpPr/>
          <p:nvPr userDrawn="1"/>
        </p:nvGrpSpPr>
        <p:grpSpPr>
          <a:xfrm>
            <a:off x="727363" y="4890436"/>
            <a:ext cx="8675717" cy="974873"/>
            <a:chOff x="6717966" y="6210175"/>
            <a:chExt cx="4494304" cy="505016"/>
          </a:xfrm>
        </p:grpSpPr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7CC0ACC-1CC3-9262-4A65-C3DCC3D1F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599869" y="6246186"/>
              <a:ext cx="1157983" cy="398057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24B77F3C-E49F-9250-4E64-85C1CC3A9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28534" y="6244674"/>
              <a:ext cx="449130" cy="470517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22F9A414-E47A-0E7E-A3CA-39A26809F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810177" y="6211525"/>
              <a:ext cx="658724" cy="484821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D75D729A-3EC1-0130-A450-2A4E0347F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553546" y="6210175"/>
              <a:ext cx="658724" cy="470517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22C2ECF2-C6A2-1CDE-6231-CE5A87A17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717966" y="6330114"/>
              <a:ext cx="908319" cy="270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24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1EDD41-32D6-5540-BB19-CF8C750A15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A41946C-9854-B34A-93BA-C21E9759C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006" y="175375"/>
            <a:ext cx="11878647" cy="6507247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Kuva</a:t>
            </a:r>
            <a:r>
              <a:rPr lang="en-US" dirty="0"/>
              <a:t> tai video</a:t>
            </a:r>
          </a:p>
        </p:txBody>
      </p:sp>
    </p:spTree>
    <p:extLst>
      <p:ext uri="{BB962C8B-B14F-4D97-AF65-F5344CB8AC3E}">
        <p14:creationId xmlns:p14="http://schemas.microsoft.com/office/powerpoint/2010/main" val="112981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7364" y="673625"/>
            <a:ext cx="107442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364" y="1825625"/>
            <a:ext cx="10744200" cy="4302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7BE3E1-FDEB-6146-B48A-CCC767D7B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52300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/ </a:t>
            </a:r>
            <a:r>
              <a:rPr lang="en-US" dirty="0" err="1"/>
              <a:t>Hoivan</a:t>
            </a:r>
            <a:r>
              <a:rPr lang="en-US" dirty="0"/>
              <a:t> </a:t>
            </a:r>
            <a:r>
              <a:rPr lang="en-US" dirty="0" err="1"/>
              <a:t>tukipalvelut</a:t>
            </a:r>
            <a:r>
              <a:rPr lang="en-US" dirty="0"/>
              <a:t> </a:t>
            </a:r>
            <a:r>
              <a:rPr lang="en-US" dirty="0" err="1"/>
              <a:t>uusina</a:t>
            </a:r>
            <a:r>
              <a:rPr lang="en-US" dirty="0"/>
              <a:t> </a:t>
            </a:r>
            <a:r>
              <a:rPr lang="en-US" dirty="0" err="1"/>
              <a:t>koulutus</a:t>
            </a:r>
            <a:r>
              <a:rPr lang="en-US" dirty="0"/>
              <a:t>- ja </a:t>
            </a:r>
            <a:r>
              <a:rPr lang="en-US" dirty="0" err="1"/>
              <a:t>työllistymisväylinä</a:t>
            </a:r>
            <a:r>
              <a:rPr lang="en-US" dirty="0"/>
              <a:t> 2022–2023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600BA8-6918-5247-82AA-61C654150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52300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1D02CD-A26A-C241-8D4C-8A1100B7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24513" y="6382194"/>
            <a:ext cx="711481" cy="3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3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35" r:id="rId8"/>
    <p:sldLayoutId id="2147483699" r:id="rId9"/>
    <p:sldLayoutId id="2147483720" r:id="rId10"/>
  </p:sldLayoutIdLst>
  <p:hf hd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Franklin Gothic Demi" charset="0"/>
          <a:ea typeface="Franklin Gothic Demi" charset="0"/>
          <a:cs typeface="Franklin Gothic Demi" charset="0"/>
        </a:defRPr>
      </a:lvl1pPr>
    </p:titleStyle>
    <p:bodyStyle>
      <a:lvl1pPr marL="216000" indent="-216000" algn="l" defTabSz="914400" rtl="0" eaLnBrk="1" latinLnBrk="0" hangingPunct="1">
        <a:lnSpc>
          <a:spcPts val="2400"/>
        </a:lnSpc>
        <a:spcBef>
          <a:spcPts val="600"/>
        </a:spcBef>
        <a:buSzPct val="100000"/>
        <a:buFontTx/>
        <a:buBlip>
          <a:blip r:embed="rId13"/>
        </a:buBlip>
        <a:defRPr sz="2000" kern="1200" cap="none" baseline="0">
          <a:solidFill>
            <a:schemeClr val="tx1"/>
          </a:solidFill>
          <a:latin typeface="Franklin Gothic Demi" charset="0"/>
          <a:ea typeface="Franklin Gothic Demi" charset="0"/>
          <a:cs typeface="Franklin Gothic Demi" charset="0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600"/>
        </a:spcBef>
        <a:buSzPct val="80000"/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1850"/>
        </a:lnSpc>
        <a:spcBef>
          <a:spcPts val="400"/>
        </a:spcBef>
        <a:buSzPct val="80000"/>
        <a:buFontTx/>
        <a:buBlip>
          <a:blip r:embed="rId14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ts val="1400"/>
        </a:lnSpc>
        <a:spcBef>
          <a:spcPts val="400"/>
        </a:spcBef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1400"/>
        </a:lnSpc>
        <a:spcBef>
          <a:spcPts val="400"/>
        </a:spcBef>
        <a:buFont typeface="Arial"/>
        <a:buNone/>
        <a:defRPr sz="120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85A63A5-D53C-63A1-2E10-293DFD620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851" y="3895725"/>
            <a:ext cx="6772274" cy="7905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24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Vetoa hoivaan  -</a:t>
            </a:r>
            <a:r>
              <a:rPr lang="fi-FI" sz="1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Hanke </a:t>
            </a:r>
            <a:br>
              <a:rPr lang="fi-FI" sz="1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8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hoivan tukipalvelut uusina koulutus- ja työllistymisväylinä (ESR 2022-2023)</a:t>
            </a:r>
            <a:br>
              <a:rPr lang="fi-FI" sz="24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24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24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i-FI" sz="2400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400" dirty="0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523B35CF-32C9-C260-3A26-EB15ACF71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850" y="4686300"/>
            <a:ext cx="7010400" cy="1219199"/>
          </a:xfrm>
        </p:spPr>
        <p:txBody>
          <a:bodyPr/>
          <a:lstStyle/>
          <a:p>
            <a:endParaRPr lang="fi-FI" b="1" dirty="0"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b="1" dirty="0"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Asumispalveluiden työpaja 26.1.2022 klo 13-16</a:t>
            </a:r>
            <a:endParaRPr lang="fi-FI" b="1" dirty="0">
              <a:effectLst/>
              <a:latin typeface="Franklin Gothic Demi" panose="020B07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6896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AC2ADF-3587-84D5-2913-75D50810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Jatkosuunnitelmat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E50E9B-166F-D000-FD28-F28B1981C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Kuinka yhteistyötä ja kokeiluja jatketaan?</a:t>
            </a:r>
          </a:p>
          <a:p>
            <a:r>
              <a:rPr lang="fi-FI" dirty="0"/>
              <a:t>Hoivan tukipalvelujen palvelumallin kehittäminen – UEG ja Kotikaari -kotihoito </a:t>
            </a:r>
            <a:r>
              <a:rPr lang="fi-FI"/>
              <a:t>-yhteistyötä</a:t>
            </a:r>
            <a:endParaRPr lang="fi-FI" dirty="0"/>
          </a:p>
          <a:p>
            <a:r>
              <a:rPr lang="fi-FI" dirty="0"/>
              <a:t>Työpaja Veteraanipuistossa</a:t>
            </a:r>
          </a:p>
          <a:p>
            <a:r>
              <a:rPr lang="fi-FI" dirty="0"/>
              <a:t>Retkillä avustaminen</a:t>
            </a:r>
          </a:p>
          <a:p>
            <a:endParaRPr lang="fi-FI" dirty="0"/>
          </a:p>
          <a:p>
            <a:r>
              <a:rPr lang="fi-FI" dirty="0"/>
              <a:t>Mahdollisuus suorittaa tutkinnonosia</a:t>
            </a:r>
          </a:p>
          <a:p>
            <a:r>
              <a:rPr lang="fi-FI" dirty="0"/>
              <a:t>Tutkinnonosien suorittaminen Kotikaaressa</a:t>
            </a:r>
          </a:p>
          <a:p>
            <a:r>
              <a:rPr lang="fi-FI" dirty="0"/>
              <a:t>Tutustumiskäynnit</a:t>
            </a:r>
          </a:p>
          <a:p>
            <a:r>
              <a:rPr lang="fi-FI" dirty="0"/>
              <a:t>Osa-aikatyö ja työn räätälöinti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49CDC4-0FA7-6781-7AC8-08B6953AF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C1A32A-6BD5-F71F-2AA7-A5FD11DA5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F22C8F2-1B15-B1CA-5308-34ADBFC5E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582185"/>
            <a:ext cx="10744200" cy="1152000"/>
          </a:xfrm>
        </p:spPr>
        <p:txBody>
          <a:bodyPr/>
          <a:lstStyle/>
          <a:p>
            <a:r>
              <a:rPr lang="fi-FI" dirty="0"/>
              <a:t>Ohjelma 26.1. 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A554240-1326-DEB3-5C5F-F67E354BF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dirty="0"/>
              <a:t>Tervetuloa, Riitta Paasivuori </a:t>
            </a:r>
          </a:p>
          <a:p>
            <a:r>
              <a:rPr lang="fi-FI" dirty="0"/>
              <a:t>Vetoa hoivaan -hankkeen esittely, avustajatoiminta </a:t>
            </a:r>
            <a:r>
              <a:rPr lang="fi-FI" dirty="0" err="1"/>
              <a:t>MSI:llä</a:t>
            </a:r>
            <a:r>
              <a:rPr lang="fi-FI" dirty="0"/>
              <a:t> ja </a:t>
            </a:r>
            <a:r>
              <a:rPr lang="fi-FI" dirty="0" err="1"/>
              <a:t>UEG:lla</a:t>
            </a:r>
            <a:r>
              <a:rPr lang="fi-FI" dirty="0"/>
              <a:t>,  Päivi Niiranen-Linkama, Minna Lunkka ja Marko Suhonen</a:t>
            </a:r>
          </a:p>
          <a:p>
            <a:r>
              <a:rPr lang="fi-FI" dirty="0"/>
              <a:t>Tutustuminen(20min) Susanna</a:t>
            </a:r>
          </a:p>
          <a:p>
            <a:r>
              <a:rPr lang="fi-FI" dirty="0"/>
              <a:t>Työpajatyöskentely, 2h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Calibri" panose="020F0502020204030204" pitchFamily="34" charset="0"/>
              </a:rPr>
              <a:t>Hoivan tukipalvelutehtävien luonne, kuvataan muutamalla sanalla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Hoivan tukipalvelutehtävät asumispalveluissa, päivätoiminnassa ja kotiin vietävissä palveluissa, 2 ryhmää, kirjataan tehtävät &gt;keskustelu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Minkälaista osaamista hoivan tukipalvelutehtävät edellyttävät?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Minkälaista voisi olla perehdytys hoivan tukityön tehtäviin?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Minkälaisten vaiheiden kautta avustajat voivat edetä hoivan tukipalveluiden tehtäviin? Ideointi</a:t>
            </a:r>
            <a:br>
              <a:rPr lang="fi-FI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fi-FI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131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AAB253-5188-72DD-C4DB-7AAC0050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Hoivan tukipalvelutehtävät asumispalveluissa, päivätoiminnassa ja kotiin vietävissä palveluissa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F95423-A51E-FD5E-06FC-AA9224A9B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 1. </a:t>
            </a:r>
          </a:p>
          <a:p>
            <a:r>
              <a:rPr lang="fi-FI" dirty="0"/>
              <a:t>Kauppalähetti</a:t>
            </a:r>
          </a:p>
          <a:p>
            <a:r>
              <a:rPr lang="fi-FI" dirty="0"/>
              <a:t>Ulkoiluavustaja, asiointiapu</a:t>
            </a:r>
          </a:p>
          <a:p>
            <a:r>
              <a:rPr lang="fi-FI" dirty="0"/>
              <a:t>Seurustelu</a:t>
            </a:r>
          </a:p>
          <a:p>
            <a:r>
              <a:rPr lang="fi-FI" dirty="0"/>
              <a:t>Saattaja-apu</a:t>
            </a:r>
          </a:p>
          <a:p>
            <a:r>
              <a:rPr lang="fi-FI" dirty="0"/>
              <a:t>Liikuntarajoitteisten avustaminen</a:t>
            </a:r>
          </a:p>
          <a:p>
            <a:r>
              <a:rPr lang="fi-FI" dirty="0"/>
              <a:t>Yleisavustaminen (tapahtumat…)</a:t>
            </a:r>
          </a:p>
          <a:p>
            <a:r>
              <a:rPr lang="fi-FI" dirty="0"/>
              <a:t>Aistivammaisten avustaminen</a:t>
            </a:r>
          </a:p>
          <a:p>
            <a:r>
              <a:rPr lang="fi-FI" dirty="0"/>
              <a:t>Kotijumppa, uinti</a:t>
            </a:r>
          </a:p>
          <a:p>
            <a:r>
              <a:rPr lang="fi-FI" dirty="0"/>
              <a:t>Tulkkaaminen, puhevammaiset</a:t>
            </a:r>
          </a:p>
          <a:p>
            <a:r>
              <a:rPr lang="fi-FI" dirty="0"/>
              <a:t>Viriketoiminnassa avustaminen (Päiväpirtti)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5FB5A1E-62D5-BC9C-47BA-9CD90CABA7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dirty="0"/>
              <a:t>R 2.</a:t>
            </a:r>
          </a:p>
          <a:p>
            <a:r>
              <a:rPr lang="fi-FI" dirty="0"/>
              <a:t>Aktiviteetit (pelit, </a:t>
            </a:r>
            <a:r>
              <a:rPr lang="fi-FI" dirty="0" err="1"/>
              <a:t>ohjelmat,ulkoilu</a:t>
            </a:r>
            <a:r>
              <a:rPr lang="fi-FI" dirty="0"/>
              <a:t> jne.)</a:t>
            </a:r>
          </a:p>
          <a:p>
            <a:r>
              <a:rPr lang="fi-FI" dirty="0"/>
              <a:t>Asiointi ja saattaminen</a:t>
            </a:r>
          </a:p>
          <a:p>
            <a:r>
              <a:rPr lang="fi-FI" dirty="0"/>
              <a:t>Kodin huoltotehtävät</a:t>
            </a:r>
          </a:p>
          <a:p>
            <a:r>
              <a:rPr lang="fi-FI" dirty="0"/>
              <a:t>Astiahuolto</a:t>
            </a:r>
          </a:p>
          <a:p>
            <a:r>
              <a:rPr lang="fi-FI" dirty="0"/>
              <a:t>Vaatehuolto</a:t>
            </a:r>
          </a:p>
          <a:p>
            <a:r>
              <a:rPr lang="fi-FI" dirty="0"/>
              <a:t>Yleisten ja yhteistilojen somistus, järjestely</a:t>
            </a:r>
          </a:p>
          <a:p>
            <a:r>
              <a:rPr lang="fi-FI" dirty="0"/>
              <a:t>Viherkasvien huolto</a:t>
            </a:r>
          </a:p>
          <a:p>
            <a:r>
              <a:rPr lang="fi-FI" dirty="0"/>
              <a:t>Puutarhan hoito</a:t>
            </a:r>
          </a:p>
          <a:p>
            <a:r>
              <a:rPr lang="fi-FI" dirty="0"/>
              <a:t>Tilausten paikalleen laitto (elintarvikkeet, hoitotarvikkeet jne.)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61EEFB7-7B33-77EA-926F-757D3250B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739E89-7E59-35D4-A9CD-19B0B5D58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30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9D3399-C891-6A86-6A28-D751F6EB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Hoivan tukipalvelutehtävät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F5B072-B555-6FA5-F6F1-A8F57489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 3.</a:t>
            </a:r>
          </a:p>
          <a:p>
            <a:r>
              <a:rPr lang="fi-FI" dirty="0"/>
              <a:t>Hoiva kotona (kodinhuoltaja, </a:t>
            </a:r>
            <a:r>
              <a:rPr lang="fi-FI" dirty="0" err="1"/>
              <a:t>henk.koht</a:t>
            </a:r>
            <a:r>
              <a:rPr lang="fi-FI" dirty="0"/>
              <a:t>. avustaja, hoiva-avustaja)</a:t>
            </a:r>
          </a:p>
          <a:p>
            <a:r>
              <a:rPr lang="fi-FI" dirty="0"/>
              <a:t>Asiakkaan ostamat palvelu</a:t>
            </a:r>
          </a:p>
          <a:p>
            <a:r>
              <a:rPr lang="fi-FI" dirty="0"/>
              <a:t>Avustaminen hoivayhteisöllisissä palveluissa (elintapaohjaus. ikävalmennus)</a:t>
            </a:r>
          </a:p>
          <a:p>
            <a:r>
              <a:rPr lang="fi-FI" dirty="0"/>
              <a:t>Hoiva sote-palveluissa</a:t>
            </a:r>
          </a:p>
          <a:p>
            <a:r>
              <a:rPr lang="fi-FI" dirty="0"/>
              <a:t>Satoja tutkinnon osia</a:t>
            </a:r>
          </a:p>
          <a:p>
            <a:r>
              <a:rPr lang="fi-FI" dirty="0"/>
              <a:t>Hyvinvointiteknologia lisää</a:t>
            </a:r>
          </a:p>
          <a:p>
            <a:r>
              <a:rPr lang="fi-FI" dirty="0"/>
              <a:t>Hoivan tehtäviä laajennettava muille aloille, </a:t>
            </a:r>
          </a:p>
          <a:p>
            <a:r>
              <a:rPr lang="fi-FI" dirty="0"/>
              <a:t>&gt;uusimmat linjaukset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AC96893-1313-595B-F66E-E00C716A76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dirty="0"/>
              <a:t>R 4.</a:t>
            </a:r>
          </a:p>
          <a:p>
            <a:r>
              <a:rPr lang="fi-FI" dirty="0"/>
              <a:t>Seuralaispalvelu</a:t>
            </a:r>
          </a:p>
          <a:p>
            <a:r>
              <a:rPr lang="fi-FI" dirty="0"/>
              <a:t>Läsnäolo</a:t>
            </a:r>
          </a:p>
          <a:p>
            <a:r>
              <a:rPr lang="fi-FI" dirty="0"/>
              <a:t>Luontoelämykset</a:t>
            </a:r>
          </a:p>
          <a:p>
            <a:r>
              <a:rPr lang="fi-FI" dirty="0"/>
              <a:t>Yhteiset retket</a:t>
            </a:r>
          </a:p>
          <a:p>
            <a:r>
              <a:rPr lang="fi-FI" dirty="0"/>
              <a:t>Tavaroiden vastaanotto</a:t>
            </a:r>
          </a:p>
          <a:p>
            <a:r>
              <a:rPr lang="fi-FI" dirty="0"/>
              <a:t>Pyykkihuollon apu</a:t>
            </a:r>
          </a:p>
          <a:p>
            <a:r>
              <a:rPr lang="fi-FI" dirty="0"/>
              <a:t>Ulkoilu</a:t>
            </a:r>
          </a:p>
          <a:p>
            <a:r>
              <a:rPr lang="fi-FI" dirty="0"/>
              <a:t>Asioimis-, saattamisapu siirtymissä avustaminen</a:t>
            </a:r>
          </a:p>
          <a:p>
            <a:r>
              <a:rPr lang="fi-FI" dirty="0"/>
              <a:t>Oman huoneen viihtyvyyden lisääminen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67344F0-08BB-F7B3-1AEA-F92472DDC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7431021-0B45-5E02-9555-D5B9EBC86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23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278537-58B3-1A48-4314-76BBD0F4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Keskustelua edellisistä tehtävistä: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A48F35-81B6-09C5-9A00-BDE8FE18E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Kokonaisuuden hahmottaminen- puuttuuko?</a:t>
            </a:r>
          </a:p>
          <a:p>
            <a:r>
              <a:rPr lang="fi-FI" dirty="0"/>
              <a:t>Lisäksi esteitä hoivan toteuttamisessa – mm. kuka saa tehdä mitäkin –tehtävänjaot eivät ole aina selvillä</a:t>
            </a:r>
          </a:p>
          <a:p>
            <a:r>
              <a:rPr lang="fi-FI" dirty="0"/>
              <a:t>Sääntökeskeisyys vaivaa</a:t>
            </a:r>
          </a:p>
          <a:p>
            <a:r>
              <a:rPr lang="fi-FI" dirty="0"/>
              <a:t>Ihmisen tarpeet katoaa – tilalle järjestelmän näkökulma</a:t>
            </a:r>
          </a:p>
          <a:p>
            <a:r>
              <a:rPr lang="fi-FI" dirty="0"/>
              <a:t>Onko terveydenhuollon painotusta toiminnassa liikaa?</a:t>
            </a:r>
          </a:p>
          <a:p>
            <a:r>
              <a:rPr lang="fi-FI" dirty="0"/>
              <a:t>Hoitajamitoitukset?</a:t>
            </a:r>
          </a:p>
          <a:p>
            <a:r>
              <a:rPr lang="fi-FI" dirty="0"/>
              <a:t>Onko järjestelmän ehdoilla toteuttamista liikaa?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23D3D76-7245-84EA-F4E0-010EE8208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2AA3D5E-D694-7F1E-0B43-82D751329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3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B2E52EE6-03D5-58A1-19EA-FD0BA0EBB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6" y="729703"/>
            <a:ext cx="10744200" cy="1152000"/>
          </a:xfrm>
        </p:spPr>
        <p:txBody>
          <a:bodyPr/>
          <a:lstStyle/>
          <a:p>
            <a:r>
              <a:rPr lang="fi-FI" sz="4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Minkälaista osaamista hoivan tukipalvelutehtävät edellyttävät? </a:t>
            </a:r>
            <a:endParaRPr lang="fi-FI" dirty="0"/>
          </a:p>
        </p:txBody>
      </p:sp>
      <p:pic>
        <p:nvPicPr>
          <p:cNvPr id="9" name="Sisällön paikkamerkki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6E552A2-C2B9-3652-37FC-EE23B7643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585263" y="1096822"/>
            <a:ext cx="4568910" cy="4918172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9D5022-0987-FF24-E6AD-7BA6D3421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2C4775-C045-6E03-2105-4FCDE9C12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71CACB7-3FF4-B0DE-C1DE-C504FCC9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28160" y="1137996"/>
            <a:ext cx="4568911" cy="56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B25C59-BDCA-22A8-6D65-DB2B96AC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Minkälaista osaamista hoivan tukipalvelutehtävät edellyttävät? 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9A71D82-92D5-DC82-E172-D93EC49EC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82FE6F-24C0-63AE-BB8F-032F8C208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  <p:pic>
        <p:nvPicPr>
          <p:cNvPr id="9" name="Kuva 8" descr="Kuva, joka sisältää kohteen teksti, sisä, asettaminen, vuodevaatteet&#10;&#10;Kuvaus luotu automaattisesti">
            <a:extLst>
              <a:ext uri="{FF2B5EF4-FFF2-40B4-BE49-F238E27FC236}">
                <a16:creationId xmlns:a16="http://schemas.microsoft.com/office/drawing/2014/main" id="{EC234853-A04E-63C9-94F2-8CDFD045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63291" y="1779395"/>
            <a:ext cx="4594842" cy="4687305"/>
          </a:xfrm>
          <a:prstGeom prst="rect">
            <a:avLst/>
          </a:prstGeom>
        </p:spPr>
      </p:pic>
      <p:pic>
        <p:nvPicPr>
          <p:cNvPr id="13" name="Sisällön paikkamerkki 1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AB51AD9-7449-34A9-76CE-9D6AC8D35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6164419" y="1739790"/>
            <a:ext cx="4594843" cy="4294328"/>
          </a:xfrm>
        </p:spPr>
      </p:pic>
    </p:spTree>
    <p:extLst>
      <p:ext uri="{BB962C8B-B14F-4D97-AF65-F5344CB8AC3E}">
        <p14:creationId xmlns:p14="http://schemas.microsoft.com/office/powerpoint/2010/main" val="150379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18377E-9542-6C61-DE90-D5F50D49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673624"/>
            <a:ext cx="10744200" cy="1575305"/>
          </a:xfrm>
        </p:spPr>
        <p:txBody>
          <a:bodyPr/>
          <a:lstStyle/>
          <a:p>
            <a:r>
              <a:rPr lang="fi-FI" sz="4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Minkälaisten vaiheiden kautta avustajat voivat edetä hoivan tukipalveluiden tehtäviin asumispalveluissa? Ideointi</a:t>
            </a:r>
            <a:br>
              <a:rPr lang="fi-FI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C128A9-B1E1-CC73-A455-AA3DBE229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2508421"/>
            <a:ext cx="10744200" cy="3619875"/>
          </a:xfrm>
        </p:spPr>
        <p:txBody>
          <a:bodyPr/>
          <a:lstStyle/>
          <a:p>
            <a:r>
              <a:rPr lang="fi-FI" dirty="0"/>
              <a:t>Sopimukset</a:t>
            </a:r>
          </a:p>
          <a:p>
            <a:r>
              <a:rPr lang="fi-FI" dirty="0"/>
              <a:t>Tutustuminen</a:t>
            </a:r>
          </a:p>
          <a:p>
            <a:r>
              <a:rPr lang="fi-FI" dirty="0"/>
              <a:t>Työyhteisöön kuulumisen tunne?</a:t>
            </a:r>
          </a:p>
          <a:p>
            <a:r>
              <a:rPr lang="fi-FI" dirty="0"/>
              <a:t>Työntekijän mukana kulkeminen</a:t>
            </a:r>
          </a:p>
          <a:p>
            <a:r>
              <a:rPr lang="fi-FI" dirty="0"/>
              <a:t>Parityöskentelyä esim. alussa</a:t>
            </a:r>
          </a:p>
          <a:p>
            <a:r>
              <a:rPr lang="fi-FI" dirty="0"/>
              <a:t>Teemapäivään osallistuminen</a:t>
            </a:r>
          </a:p>
          <a:p>
            <a:r>
              <a:rPr lang="fi-FI" dirty="0"/>
              <a:t>Yritys palkkaa avustavan työntekijän</a:t>
            </a:r>
          </a:p>
          <a:p>
            <a:r>
              <a:rPr lang="fi-FI" dirty="0"/>
              <a:t>Monipuoliset tehtävät, räätälöinti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180FD40-5D36-3058-BD09-D082CC9B5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328E413-EF03-2302-1893-017783D0B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8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3B445E-C775-22E9-D73D-17B27081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Minkälaisten vaiheiden kautta avustajat voivat edetä hoivan tukipalveluiden tehtäviin asumispalveluissa? Ideointia…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168756-DE37-9F6F-247B-27F7AA776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2792627"/>
            <a:ext cx="10744200" cy="3335670"/>
          </a:xfrm>
        </p:spPr>
        <p:txBody>
          <a:bodyPr/>
          <a:lstStyle/>
          <a:p>
            <a:r>
              <a:rPr lang="fi-FI" dirty="0"/>
              <a:t>Ryhmäpalvelut – projektien tekeminen asumispalveluihin – reunaehtojen selvittäminen </a:t>
            </a:r>
          </a:p>
          <a:p>
            <a:r>
              <a:rPr lang="fi-FI" dirty="0"/>
              <a:t>Esim. puutarhatyöt, digipalveluissa ohjaaminen</a:t>
            </a:r>
          </a:p>
          <a:p>
            <a:r>
              <a:rPr lang="fi-FI" dirty="0"/>
              <a:t>Asiakkaat mukaan toimintoihin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7834C18-85BC-7A9F-C0EC-AEF8A302E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CF0D85C-6026-4617-4695-D6BA5ACB8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Hoivan tukipalvelut uusina koulutus- ja työllistymisväylinä 2022–2023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19559"/>
      </p:ext>
    </p:extLst>
  </p:cSld>
  <p:clrMapOvr>
    <a:masterClrMapping/>
  </p:clrMapOvr>
</p:sld>
</file>

<file path=ppt/theme/theme1.xml><?xml version="1.0" encoding="utf-8"?>
<a:theme xmlns:a="http://schemas.openxmlformats.org/drawingml/2006/main" name="Diak_Hanke_Keltainen">
  <a:themeElements>
    <a:clrScheme name="DIAK_MUSTATEKSTI">
      <a:dk1>
        <a:srgbClr val="000000"/>
      </a:dk1>
      <a:lt1>
        <a:srgbClr val="FFFFFF"/>
      </a:lt1>
      <a:dk2>
        <a:srgbClr val="343434"/>
      </a:dk2>
      <a:lt2>
        <a:srgbClr val="E8E8E8"/>
      </a:lt2>
      <a:accent1>
        <a:srgbClr val="0079C9"/>
      </a:accent1>
      <a:accent2>
        <a:srgbClr val="F9D028"/>
      </a:accent2>
      <a:accent3>
        <a:srgbClr val="65CFE9"/>
      </a:accent3>
      <a:accent4>
        <a:srgbClr val="FB8800"/>
      </a:accent4>
      <a:accent5>
        <a:srgbClr val="006643"/>
      </a:accent5>
      <a:accent6>
        <a:srgbClr val="343434"/>
      </a:accent6>
      <a:hlink>
        <a:srgbClr val="AF1F8E"/>
      </a:hlink>
      <a:folHlink>
        <a:srgbClr val="74767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3264A4BD-B798-4145-93EC-5ED675FA9A94}" vid="{5381F128-4D76-864B-910A-A23EBE1A88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5d6574-4b25-4b2d-8095-c98d8b52eb4c" xsi:nil="true"/>
    <lcf76f155ced4ddcb4097134ff3c332f xmlns="834a3e07-b80e-4594-b727-458519ca0b3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A5CDBDBFC76924BBA9E88222ED6C52B" ma:contentTypeVersion="11" ma:contentTypeDescription="Luo uusi asiakirja." ma:contentTypeScope="" ma:versionID="a4c7d32466c356ec9456a4078d5ad52e">
  <xsd:schema xmlns:xsd="http://www.w3.org/2001/XMLSchema" xmlns:xs="http://www.w3.org/2001/XMLSchema" xmlns:p="http://schemas.microsoft.com/office/2006/metadata/properties" xmlns:ns2="834a3e07-b80e-4594-b727-458519ca0b34" xmlns:ns3="395d6574-4b25-4b2d-8095-c98d8b52eb4c" targetNamespace="http://schemas.microsoft.com/office/2006/metadata/properties" ma:root="true" ma:fieldsID="22941194571493cf7cdda9aec8496dda" ns2:_="" ns3:_="">
    <xsd:import namespace="834a3e07-b80e-4594-b727-458519ca0b34"/>
    <xsd:import namespace="395d6574-4b25-4b2d-8095-c98d8b52e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a3e07-b80e-4594-b727-458519ca0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490a2bc2-2a7f-4499-aff7-1bd95d767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d6574-4b25-4b2d-8095-c98d8b52eb4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0184491-0685-4fa1-a1d4-99b2081bc185}" ma:internalName="TaxCatchAll" ma:showField="CatchAllData" ma:web="395d6574-4b25-4b2d-8095-c98d8b52eb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877D6A-0C0F-4693-859A-62DE95A17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FD03F9-4892-4C70-A698-98C916D7AF22}">
  <ds:schemaRefs>
    <ds:schemaRef ds:uri="http://schemas.microsoft.com/office/2006/metadata/properties"/>
    <ds:schemaRef ds:uri="http://schemas.microsoft.com/office/infopath/2007/PartnerControls"/>
    <ds:schemaRef ds:uri="395d6574-4b25-4b2d-8095-c98d8b52eb4c"/>
    <ds:schemaRef ds:uri="834a3e07-b80e-4594-b727-458519ca0b34"/>
  </ds:schemaRefs>
</ds:datastoreItem>
</file>

<file path=customXml/itemProps3.xml><?xml version="1.0" encoding="utf-8"?>
<ds:datastoreItem xmlns:ds="http://schemas.openxmlformats.org/officeDocument/2006/customXml" ds:itemID="{14061C31-2611-4097-8FB4-57D562B7ED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a3e07-b80e-4594-b727-458519ca0b34"/>
    <ds:schemaRef ds:uri="395d6574-4b25-4b2d-8095-c98d8b52eb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Diak_Hanke_Sininen</Template>
  <TotalTime>4329</TotalTime>
  <Words>486</Words>
  <Application>Microsoft Office PowerPoint</Application>
  <PresentationFormat>Laajakuva</PresentationFormat>
  <Paragraphs>106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Book</vt:lpstr>
      <vt:lpstr>Franklin Gothic Demi</vt:lpstr>
      <vt:lpstr>Franklin Gothic Medium</vt:lpstr>
      <vt:lpstr>Wingdings</vt:lpstr>
      <vt:lpstr>Diak_Hanke_Keltainen</vt:lpstr>
      <vt:lpstr>Vetoa hoivaan  -Hanke  hoivan tukipalvelut uusina koulutus- ja työllistymisväylinä (ESR 2022-2023)    </vt:lpstr>
      <vt:lpstr>Ohjelma 26.1. </vt:lpstr>
      <vt:lpstr>Hoivan tukipalvelutehtävät asumispalveluissa, päivätoiminnassa ja kotiin vietävissä palveluissa</vt:lpstr>
      <vt:lpstr>Hoivan tukipalvelutehtävät</vt:lpstr>
      <vt:lpstr>Keskustelua edellisistä tehtävistä:</vt:lpstr>
      <vt:lpstr>Minkälaista osaamista hoivan tukipalvelutehtävät edellyttävät? </vt:lpstr>
      <vt:lpstr>Minkälaista osaamista hoivan tukipalvelutehtävät edellyttävät? </vt:lpstr>
      <vt:lpstr>Minkälaisten vaiheiden kautta avustajat voivat edetä hoivan tukipalveluiden tehtäviin asumispalveluissa? Ideointi </vt:lpstr>
      <vt:lpstr>Minkälaisten vaiheiden kautta avustajat voivat edetä hoivan tukipalveluiden tehtäviin asumispalveluissa? Ideointia…</vt:lpstr>
      <vt:lpstr>Jatkosuunnitelmat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Mari Luukkonen</dc:creator>
  <cp:lastModifiedBy>Päivi Niiranen-Linkama</cp:lastModifiedBy>
  <cp:revision>77</cp:revision>
  <dcterms:created xsi:type="dcterms:W3CDTF">2022-07-01T09:07:43Z</dcterms:created>
  <dcterms:modified xsi:type="dcterms:W3CDTF">2023-02-17T12:04:56Z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0x0101004A5CDBDBFC76924BBA9E88222ED6C52B</vt:lpwstr>
  </property>
</Properties>
</file>